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460" r:id="rId2"/>
    <p:sldId id="464" r:id="rId3"/>
    <p:sldId id="474" r:id="rId4"/>
    <p:sldId id="475" r:id="rId5"/>
    <p:sldId id="471" r:id="rId6"/>
    <p:sldId id="468" r:id="rId7"/>
    <p:sldId id="476" r:id="rId8"/>
    <p:sldId id="470" r:id="rId9"/>
    <p:sldId id="469" r:id="rId10"/>
    <p:sldId id="466" r:id="rId11"/>
    <p:sldId id="478" r:id="rId12"/>
    <p:sldId id="477" r:id="rId13"/>
    <p:sldId id="467" r:id="rId14"/>
    <p:sldId id="462" r:id="rId15"/>
    <p:sldId id="465" r:id="rId16"/>
    <p:sldId id="463" r:id="rId17"/>
    <p:sldId id="480" r:id="rId18"/>
    <p:sldId id="479" r:id="rId19"/>
    <p:sldId id="485" r:id="rId20"/>
    <p:sldId id="486" r:id="rId21"/>
    <p:sldId id="481" r:id="rId22"/>
    <p:sldId id="482" r:id="rId23"/>
    <p:sldId id="483" r:id="rId24"/>
    <p:sldId id="484" r:id="rId25"/>
    <p:sldId id="28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a:t>
            </a:r>
            <a:r>
              <a:rPr lang="en-US" baseline="0" dirty="0" smtClean="0"/>
              <a:t>, on s’attend à des reliquats de masse assez semblable, autour de 2.5 masses solaires, précisément l’intervalle où le ralentissement de la rotation du pulsar formé conditionne le temps de survie du reliquat</a:t>
            </a: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a:t>
            </a:r>
            <a:r>
              <a:rPr lang="en-US" baseline="0" dirty="0" smtClean="0"/>
              <a:t>être hébergé sur le site de démonstration de Mathematica après une phase de reviewing</a:t>
            </a:r>
          </a:p>
          <a:p>
            <a:r>
              <a:rPr lang="en-US" baseline="0" dirty="0" smtClean="0"/>
              <a:t>I</a:t>
            </a:r>
            <a:r>
              <a:rPr lang="en-US" baseline="0" dirty="0" smtClean="0"/>
              <a:t>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a:t>
            </a:r>
            <a:r>
              <a:rPr lang="en-US" baseline="0" dirty="0" smtClean="0"/>
              <a:t>û à la reconnection entre magnétosphères</a:t>
            </a:r>
            <a:endParaRPr lang="en-US" baseline="0" dirty="0" smtClean="0"/>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Innattendu : galaxie h</a:t>
            </a:r>
            <a:r>
              <a:rPr lang="en-US" baseline="0" dirty="0" smtClean="0"/>
              <a:t>ôte aussi</a:t>
            </a:r>
            <a:endParaRPr lang="en-US" baseline="0" dirty="0" smtClean="0"/>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3.png"/><Relationship Id="rId6" Type="http://schemas.openxmlformats.org/officeDocument/2006/relationships/image" Target="../media/image34.gi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jpeg"/><Relationship Id="rId8"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8.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sketch_GRB_kilonov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47" y="2038696"/>
            <a:ext cx="3956801" cy="41860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411191" y="5444442"/>
            <a:ext cx="6133985" cy="1112581"/>
            <a:chOff x="3411191" y="5407809"/>
            <a:chExt cx="6133985" cy="1112581"/>
          </a:xfrm>
        </p:grpSpPr>
        <p:sp>
          <p:nvSpPr>
            <p:cNvPr id="39" name="Rectangle 38"/>
            <p:cNvSpPr/>
            <p:nvPr/>
          </p:nvSpPr>
          <p:spPr>
            <a:xfrm>
              <a:off x="3411191"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géométrie du flot : disque? sphérique?</a:t>
              </a:r>
            </a:p>
            <a:p>
              <a:pPr marL="628650" lvl="1" indent="-171450">
                <a:buSzPct val="100000"/>
                <a:buBlip>
                  <a:blip r:embed="rId4"/>
                </a:buBlip>
              </a:pPr>
              <a:r>
                <a:rPr lang="en-US" sz="1600" dirty="0">
                  <a:solidFill>
                    <a:srgbClr val="000000"/>
                  </a:solidFill>
                  <a:latin typeface="Geneva"/>
                  <a:cs typeface="Geneva"/>
                </a:rPr>
                <a:t> vent du disque</a:t>
              </a: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000000"/>
                  </a:solidFill>
                  <a:latin typeface="Geneva"/>
                  <a:cs typeface="Geneva"/>
                </a:rPr>
                <a:t> intéraction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magnétosphère / ejecta </a:t>
              </a:r>
            </a:p>
          </p:txBody>
        </p:sp>
      </p:grpSp>
      <p:grpSp>
        <p:nvGrpSpPr>
          <p:cNvPr id="4" name="Grouper 3"/>
          <p:cNvGrpSpPr/>
          <p:nvPr/>
        </p:nvGrpSpPr>
        <p:grpSpPr>
          <a:xfrm>
            <a:off x="3800263" y="725337"/>
            <a:ext cx="5102748" cy="4620219"/>
            <a:chOff x="3800263" y="725337"/>
            <a:chExt cx="5102748" cy="4620219"/>
          </a:xfrm>
        </p:grpSpPr>
        <p:pic>
          <p:nvPicPr>
            <p:cNvPr id="11" name="Image 10" descr="spinning-down_luminos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263" y="725337"/>
              <a:ext cx="5102748"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261610"/>
            </a:xfrm>
            <a:prstGeom prst="rect">
              <a:avLst/>
            </a:prstGeom>
          </p:spPr>
          <p:txBody>
            <a:bodyPr wrap="square">
              <a:spAutoFit/>
            </a:bodyPr>
            <a:lstStyle/>
            <a:p>
              <a:pPr lvl="0">
                <a:buSzPct val="100000"/>
              </a:pPr>
              <a:r>
                <a:rPr lang="en-US" sz="11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XXX</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7" name="Rectangle 6"/>
          <p:cNvSpPr/>
          <p:nvPr/>
        </p:nvSpPr>
        <p:spPr>
          <a:xfrm>
            <a:off x="588562" y="1228490"/>
            <a:ext cx="8224371" cy="600164"/>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disque chaud comme photosphère d’étoile massive =&gt; vent &amp; clumps</a:t>
            </a:r>
          </a:p>
        </p:txBody>
      </p:sp>
    </p:spTree>
    <p:extLst>
      <p:ext uri="{BB962C8B-B14F-4D97-AF65-F5344CB8AC3E}">
        <p14:creationId xmlns:p14="http://schemas.microsoft.com/office/powerpoint/2010/main" val="3456158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Ancrage à l’IAP</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GReCO</a:t>
            </a:r>
          </a:p>
          <a:p>
            <a:pPr marL="171450" lvl="0" indent="-171450">
              <a:lnSpc>
                <a:spcPct val="200000"/>
              </a:lnSpc>
              <a:buSzPct val="100000"/>
              <a:buBlip>
                <a:blip r:embed="rId3"/>
              </a:buBlip>
            </a:pPr>
            <a:r>
              <a:rPr lang="en-US">
                <a:solidFill>
                  <a:srgbClr val="000000"/>
                </a:solidFill>
                <a:latin typeface="Geneva"/>
                <a:cs typeface="Geneva"/>
              </a:rPr>
              <a:t> ASTHUP</a:t>
            </a:r>
            <a:endParaRPr lang="en-US">
              <a:solidFill>
                <a:srgbClr val="000000"/>
              </a:solidFill>
              <a:latin typeface="Geneva"/>
              <a:cs typeface="Geneva"/>
            </a:endParaRPr>
          </a:p>
        </p:txBody>
      </p:sp>
    </p:spTree>
    <p:extLst>
      <p:ext uri="{BB962C8B-B14F-4D97-AF65-F5344CB8AC3E}">
        <p14:creationId xmlns:p14="http://schemas.microsoft.com/office/powerpoint/2010/main" val="35570591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80" y="4486857"/>
            <a:ext cx="1526544" cy="1955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Maître</a:t>
            </a: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 – Emmanuel Rollinde</a:t>
            </a:r>
          </a:p>
          <a:p>
            <a:pPr marL="628650" lvl="1" indent="-171450">
              <a:buSzPct val="100000"/>
              <a:buBlip>
                <a:blip r:embed="rId3"/>
              </a:buBlip>
            </a:pPr>
            <a:r>
              <a:rPr lang="en-US" sz="1600" dirty="0">
                <a:solidFill>
                  <a:srgbClr val="000000"/>
                </a:solidFill>
                <a:latin typeface="Geneva"/>
                <a:cs typeface="Geneva"/>
              </a:rPr>
              <a:t> M1 Méthodes numériques et informatiques – Jacques Lefrère</a:t>
            </a: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583017"/>
            <a:ext cx="8224371"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a:p>
            <a:pPr marL="628650" lvl="1" indent="-171450">
              <a:buSzPct val="100000"/>
              <a:buBlip>
                <a:blip r:embed="rId3"/>
              </a:buBlip>
            </a:pPr>
            <a:r>
              <a:rPr lang="en-US" sz="1600" dirty="0">
                <a:solidFill>
                  <a:srgbClr val="000000"/>
                </a:solidFill>
                <a:latin typeface="Geneva"/>
                <a:cs typeface="Geneva"/>
              </a:rPr>
              <a:t> Mécanique</a:t>
            </a:r>
            <a:endParaRPr lang="en-US" sz="1600" dirty="0" smtClean="0">
              <a:solidFill>
                <a:srgbClr val="000000"/>
              </a:solidFill>
              <a:latin typeface="Geneva"/>
              <a:cs typeface="Geneva"/>
            </a:endParaRPr>
          </a:p>
        </p:txBody>
      </p:sp>
      <p:sp>
        <p:nvSpPr>
          <p:cNvPr id="16" name="Rectangle 15"/>
          <p:cNvSpPr/>
          <p:nvPr/>
        </p:nvSpPr>
        <p:spPr>
          <a:xfrm>
            <a:off x="3230" y="623101"/>
            <a:ext cx="8224371" cy="830997"/>
          </a:xfrm>
          <a:prstGeom prst="rect">
            <a:avLst/>
          </a:prstGeom>
        </p:spPr>
        <p:txBody>
          <a:bodyPr wrap="square">
            <a:spAutoFit/>
          </a:bodyPr>
          <a:lstStyle/>
          <a:p>
            <a:pPr lvl="0">
              <a:buSzPct val="100000"/>
            </a:pPr>
            <a:r>
              <a:rPr lang="en-US" sz="1600">
                <a:solidFill>
                  <a:srgbClr val="000000"/>
                </a:solidFill>
                <a:latin typeface="Geneva"/>
                <a:cs typeface="Geneva"/>
              </a:rPr>
              <a:t>Diversification des profils des étudiants</a:t>
            </a:r>
          </a:p>
          <a:p>
            <a:pPr marL="628650" lvl="1" indent="-171450">
              <a:buSzPct val="100000"/>
              <a:buBlip>
                <a:blip r:embed="rId3"/>
              </a:buBlip>
            </a:pPr>
            <a:r>
              <a:rPr lang="en-US" sz="1600" dirty="0">
                <a:solidFill>
                  <a:srgbClr val="000000"/>
                </a:solidFill>
                <a:latin typeface="Geneva"/>
                <a:cs typeface="Geneva"/>
              </a:rPr>
              <a:t> Parcours MIPI / PCGI</a:t>
            </a:r>
          </a:p>
          <a:p>
            <a:pPr marL="628650" lvl="1" indent="-171450">
              <a:buSzPct val="100000"/>
              <a:buBlip>
                <a:blip r:embed="rId3"/>
              </a:buBlip>
            </a:pPr>
            <a:r>
              <a:rPr lang="en-US" sz="1600" dirty="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Papiers : rang A &amp; 1e auteur</a:t>
            </a:r>
          </a:p>
          <a:p>
            <a:pPr marL="171450" lvl="0" indent="-171450">
              <a:lnSpc>
                <a:spcPct val="200000"/>
              </a:lnSpc>
              <a:buSzPct val="100000"/>
              <a:buBlip>
                <a:blip r:embed="rId3"/>
              </a:buBlip>
            </a:pPr>
            <a:r>
              <a:rPr lang="en-US">
                <a:solidFill>
                  <a:srgbClr val="000000"/>
                </a:solidFill>
                <a:latin typeface="Geneva"/>
                <a:cs typeface="Geneva"/>
              </a:rPr>
              <a:t> Collaborations</a:t>
            </a:r>
            <a:endParaRPr lang="en-US">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extLst>
              <a:ext uri="{28A0092B-C50C-407E-A947-70E740481C1C}">
                <a14:useLocalDpi xmlns:a14="http://schemas.microsoft.com/office/drawing/2010/main" val="0"/>
              </a:ext>
            </a:extLst>
          </a:blip>
          <a:srcRect l="12672" r="7829"/>
          <a:stretch/>
        </p:blipFill>
        <p:spPr>
          <a:xfrm>
            <a:off x="-61064" y="941593"/>
            <a:ext cx="9266125" cy="4980987"/>
          </a:xfrm>
          <a:prstGeom prst="rect">
            <a:avLst/>
          </a:prstGeom>
          <a:ln>
            <a:noFill/>
          </a:ln>
          <a:effectLst>
            <a:outerShdw blurRad="190500" algn="tl" rotWithShape="0">
              <a:srgbClr val="000000">
                <a:alpha val="70000"/>
              </a:srgbClr>
            </a:outerShdw>
          </a:effectLst>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a:t>
            </a:r>
            <a:endParaRPr lang="en-US" sz="1600">
              <a:solidFill>
                <a:srgbClr val="000000"/>
              </a:solidFill>
              <a:latin typeface="Geneva"/>
              <a:cs typeface="Geneva"/>
            </a:endParaRPr>
          </a:p>
          <a:p>
            <a:pPr marL="171450" lvl="0" indent="-171450">
              <a:buSzPct val="100000"/>
              <a:buBlip>
                <a:blip r:embed="rId6"/>
              </a:buBlip>
            </a:pPr>
            <a:r>
              <a:rPr lang="en-US" sz="1600">
                <a:solidFill>
                  <a:srgbClr val="000000"/>
                </a:solidFill>
                <a:latin typeface="Geneva"/>
                <a:cs typeface="Geneva"/>
              </a:rPr>
              <a:t> </a:t>
            </a:r>
            <a:r>
              <a:rPr lang="en-US" sz="1600">
                <a:solidFill>
                  <a:srgbClr val="000000"/>
                </a:solidFill>
                <a:latin typeface="Geneva"/>
                <a:cs typeface="Geneva"/>
              </a:rPr>
              <a:t>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transferts</a:t>
              </a:r>
              <a:endParaRPr lang="en-US" sz="1600">
                <a:solidFill>
                  <a:srgbClr val="000000"/>
                </a:solidFill>
                <a:latin typeface="Geneva"/>
                <a:cs typeface="Geneva"/>
              </a:endParaRP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646331"/>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grpSp>
        <p:nvGrpSpPr>
          <p:cNvPr id="24" name="Grouper 23"/>
          <p:cNvGrpSpPr/>
          <p:nvPr/>
        </p:nvGrpSpPr>
        <p:grpSpPr>
          <a:xfrm>
            <a:off x="390735" y="2226650"/>
            <a:ext cx="3315850" cy="830819"/>
            <a:chOff x="250610" y="2367992"/>
            <a:chExt cx="3315850" cy="830819"/>
          </a:xfrm>
        </p:grpSpPr>
        <p:grpSp>
          <p:nvGrpSpPr>
            <p:cNvPr id="22" name="Grouper 21"/>
            <p:cNvGrpSpPr/>
            <p:nvPr/>
          </p:nvGrpSpPr>
          <p:grpSpPr>
            <a:xfrm>
              <a:off x="427371" y="2577616"/>
              <a:ext cx="3139089" cy="400110"/>
              <a:chOff x="0" y="2548281"/>
              <a:chExt cx="3139089" cy="400110"/>
            </a:xfrm>
          </p:grpSpPr>
          <p:sp>
            <p:nvSpPr>
              <p:cNvPr id="18" name="Rectangle 17"/>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0" name="Rectangle 19"/>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3" name="Ellipse 22"/>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4494147" y="251714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025143"/>
            <a:ext cx="8224371" cy="117160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simulations de l’impact </a:t>
            </a:r>
          </a:p>
          <a:p>
            <a:pPr>
              <a:lnSpc>
                <a:spcPct val="110000"/>
              </a:lnSpc>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13" name="Rectangle à coins arrondis 12"/>
          <p:cNvSpPr/>
          <p:nvPr/>
        </p:nvSpPr>
        <p:spPr>
          <a:xfrm>
            <a:off x="138284" y="756915"/>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101648" y="1252072"/>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Variabilité de la densité de colonne dans Vela X-1</a:t>
            </a:r>
          </a:p>
          <a:p>
            <a:pPr marL="171450" lvl="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d’absorption stochastique</a:t>
            </a:r>
          </a:p>
        </p:txBody>
      </p:sp>
      <p:sp>
        <p:nvSpPr>
          <p:cNvPr id="21" name="Rectangle 20"/>
          <p:cNvSpPr/>
          <p:nvPr/>
        </p:nvSpPr>
        <p:spPr>
          <a:xfrm>
            <a:off x="390475" y="1804487"/>
            <a:ext cx="5484685"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précédemment considéré</a:t>
            </a:r>
          </a:p>
        </p:txBody>
      </p:sp>
      <p:grpSp>
        <p:nvGrpSpPr>
          <p:cNvPr id="7" name="Grouper 6"/>
          <p:cNvGrpSpPr/>
          <p:nvPr/>
        </p:nvGrpSpPr>
        <p:grpSpPr>
          <a:xfrm>
            <a:off x="134339" y="2231241"/>
            <a:ext cx="3986493" cy="4365900"/>
            <a:chOff x="293095" y="2255663"/>
            <a:chExt cx="3986493" cy="4365900"/>
          </a:xfrm>
        </p:grpSpPr>
        <p:pic>
          <p:nvPicPr>
            <p:cNvPr id="5" name="Image 4"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5" y="2255663"/>
              <a:ext cx="3986493" cy="3986493"/>
            </a:xfrm>
            <a:prstGeom prst="rect">
              <a:avLst/>
            </a:prstGeom>
            <a:ln>
              <a:noFill/>
            </a:ln>
            <a:effectLst>
              <a:outerShdw blurRad="190500" algn="tl" rotWithShape="0">
                <a:srgbClr val="000000">
                  <a:alpha val="70000"/>
                </a:srgbClr>
              </a:outerShdw>
            </a:effectLst>
          </p:spPr>
        </p:pic>
        <p:pic>
          <p:nvPicPr>
            <p:cNvPr id="31" name="Image 30" descr="empirical_clump_event.png"/>
            <p:cNvPicPr>
              <a:picLocks/>
            </p:cNvPicPr>
            <p:nvPr/>
          </p:nvPicPr>
          <p:blipFill rotWithShape="1">
            <a:blip r:embed="rId5">
              <a:alphaModFix/>
              <a:extLst>
                <a:ext uri="{28A0092B-C50C-407E-A947-70E740481C1C}">
                  <a14:useLocalDpi xmlns:a14="http://schemas.microsoft.com/office/drawing/2010/main" val="0"/>
                </a:ext>
              </a:extLst>
            </a:blip>
            <a:srcRect l="25807"/>
            <a:stretch/>
          </p:blipFill>
          <p:spPr>
            <a:xfrm rot="5400000" flipV="1">
              <a:off x="1683887" y="4661503"/>
              <a:ext cx="1883542" cy="1099108"/>
            </a:xfrm>
            <a:prstGeom prst="rect">
              <a:avLst/>
            </a:prstGeom>
          </p:spPr>
        </p:pic>
        <p:pic>
          <p:nvPicPr>
            <p:cNvPr id="30" name="Image 29" descr="eye_ob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H="1">
              <a:off x="2260840" y="6302367"/>
              <a:ext cx="318353" cy="320040"/>
            </a:xfrm>
            <a:prstGeom prst="rect">
              <a:avLst/>
            </a:prstGeom>
          </p:spPr>
        </p:pic>
      </p:grpSp>
      <p:sp>
        <p:nvSpPr>
          <p:cNvPr id="32" name="Rectangle 31"/>
          <p:cNvSpPr/>
          <p:nvPr/>
        </p:nvSpPr>
        <p:spPr>
          <a:xfrm>
            <a:off x="4646227" y="4126382"/>
            <a:ext cx="4497774"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précédemment estimés ont été surestimés d’un facteur ~10</a:t>
            </a: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a:t>
            </a: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0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a:t>
            </a:r>
            <a:r>
              <a:rPr lang="en-US" sz="1600" dirty="0">
                <a:solidFill>
                  <a:srgbClr val="000000"/>
                </a:solidFill>
                <a:latin typeface="Geneva"/>
                <a:cs typeface="Geneva"/>
              </a:rPr>
              <a:t>~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endParaRPr lang="en-US" sz="1600" dirty="0">
              <a:solidFill>
                <a:srgbClr val="000000"/>
              </a:solidFill>
              <a:latin typeface="Geneva"/>
              <a:cs typeface="Geneva"/>
            </a:endParaRP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endParaRPr lang="en-US" sz="1600" dirty="0">
              <a:solidFill>
                <a:srgbClr val="000000"/>
              </a:solidFill>
              <a:latin typeface="Geneva"/>
              <a:cs typeface="Geneva"/>
            </a:endParaRP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59238</TotalTime>
  <Words>2362</Words>
  <Application>Microsoft Macintosh PowerPoint</Application>
  <PresentationFormat>Présentation à l'écran (4:3)</PresentationFormat>
  <Paragraphs>400</Paragraphs>
  <Slides>25</Slides>
  <Notes>25</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1713</cp:revision>
  <cp:lastPrinted>2018-07-11T03:19:35Z</cp:lastPrinted>
  <dcterms:created xsi:type="dcterms:W3CDTF">2015-05-11T17:36:50Z</dcterms:created>
  <dcterms:modified xsi:type="dcterms:W3CDTF">2019-04-07T15:16:30Z</dcterms:modified>
</cp:coreProperties>
</file>